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6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3FD9-E952-45EA-8105-14EFD3E175F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9BDA-E86E-49D4-829C-622E6B23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s.wikipedia.org/wiki/Siglo_XVII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8355" y="2738437"/>
            <a:ext cx="7766936" cy="1646302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dirty="0">
                <a:latin typeface="Book Antiqua" panose="02040602050305030304" pitchFamily="18" charset="0"/>
              </a:rPr>
              <a:t>ПРЕЗЕНТАЦІЯ КУРСУ</a:t>
            </a:r>
            <a:r>
              <a:rPr lang="ru-RU" sz="4800" dirty="0">
                <a:latin typeface="Book Antiqua" panose="02040602050305030304" pitchFamily="18" charset="0"/>
              </a:rPr>
              <a:t/>
            </a:r>
            <a:br>
              <a:rPr lang="ru-RU" sz="4800" dirty="0">
                <a:latin typeface="Book Antiqua" panose="02040602050305030304" pitchFamily="18" charset="0"/>
              </a:rPr>
            </a:br>
            <a:r>
              <a:rPr lang="uk-UA" sz="4800" b="1" dirty="0">
                <a:latin typeface="Book Antiqua" panose="02040602050305030304" pitchFamily="18" charset="0"/>
              </a:rPr>
              <a:t> </a:t>
            </a:r>
            <a:r>
              <a:rPr lang="ru-RU" sz="4800" dirty="0">
                <a:latin typeface="Book Antiqua" panose="02040602050305030304" pitchFamily="18" charset="0"/>
              </a:rPr>
              <a:t/>
            </a:r>
            <a:br>
              <a:rPr lang="ru-RU" sz="4800" dirty="0">
                <a:latin typeface="Book Antiqua" panose="02040602050305030304" pitchFamily="18" charset="0"/>
              </a:rPr>
            </a:br>
            <a:r>
              <a:rPr lang="uk-UA" sz="4800" b="1" dirty="0">
                <a:latin typeface="Book Antiqua" panose="02040602050305030304" pitchFamily="18" charset="0"/>
              </a:rPr>
              <a:t>«СТИЛІСТИКА ІСПАНСЬКОЇ МОВИ</a:t>
            </a:r>
            <a:r>
              <a:rPr lang="uk-UA" sz="4800" b="1" dirty="0" smtClean="0">
                <a:latin typeface="Book Antiqua" panose="02040602050305030304" pitchFamily="18" charset="0"/>
              </a:rPr>
              <a:t>»</a:t>
            </a:r>
            <a:endParaRPr lang="ru-RU" sz="4800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0091" y="4809744"/>
            <a:ext cx="7315200" cy="914400"/>
          </a:xfrm>
        </p:spPr>
        <p:txBody>
          <a:bodyPr>
            <a:normAutofit/>
          </a:bodyPr>
          <a:lstStyle/>
          <a:p>
            <a:pPr algn="r"/>
            <a:r>
              <a:rPr lang="uk-UA" sz="2000" dirty="0">
                <a:latin typeface="Book Antiqua" panose="02040602050305030304" pitchFamily="18" charset="0"/>
              </a:rPr>
              <a:t>кандидата філологічних наук, доцента Ткаченко Л.Л.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1" y="2532888"/>
            <a:ext cx="3141566" cy="44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Book Antiqua" panose="02040602050305030304" pitchFamily="18" charset="0"/>
              </a:rPr>
              <a:t>Мета курсу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Book Antiqua" panose="02040602050305030304" pitchFamily="18" charset="0"/>
              </a:rPr>
              <a:t>надати </a:t>
            </a:r>
            <a:r>
              <a:rPr lang="uk-UA" dirty="0">
                <a:latin typeface="Book Antiqua" panose="02040602050305030304" pitchFamily="18" charset="0"/>
              </a:rPr>
              <a:t>студентам системні знання із стилістики іспанської </a:t>
            </a:r>
            <a:r>
              <a:rPr lang="uk-UA" dirty="0" smtClean="0">
                <a:latin typeface="Book Antiqua" panose="02040602050305030304" pitchFamily="18" charset="0"/>
              </a:rPr>
              <a:t>мови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uk-UA" dirty="0" smtClean="0">
                <a:latin typeface="Book Antiqua" panose="02040602050305030304" pitchFamily="18" charset="0"/>
              </a:rPr>
              <a:t>розширити </a:t>
            </a:r>
            <a:r>
              <a:rPr lang="uk-UA" dirty="0">
                <a:latin typeface="Book Antiqua" panose="02040602050305030304" pitchFamily="18" charset="0"/>
              </a:rPr>
              <a:t>їхній загальний кругозір та мовленнєву компетенцію щодо наукової </a:t>
            </a:r>
            <a:r>
              <a:rPr lang="uk-UA" dirty="0" smtClean="0">
                <a:latin typeface="Book Antiqua" panose="02040602050305030304" pitchFamily="18" charset="0"/>
              </a:rPr>
              <a:t>термінології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uk-UA" dirty="0" smtClean="0">
                <a:latin typeface="Book Antiqua" panose="02040602050305030304" pitchFamily="18" charset="0"/>
              </a:rPr>
              <a:t>навчити </a:t>
            </a:r>
            <a:r>
              <a:rPr lang="uk-UA" dirty="0">
                <a:latin typeface="Book Antiqua" panose="02040602050305030304" pitchFamily="18" charset="0"/>
              </a:rPr>
              <a:t>лінгвістичного аналізу тексту сучасної  іспанської мови з точки зору стилістичних </a:t>
            </a:r>
            <a:r>
              <a:rPr lang="uk-UA" dirty="0" smtClean="0">
                <a:latin typeface="Book Antiqua" panose="02040602050305030304" pitchFamily="18" charset="0"/>
              </a:rPr>
              <a:t>прийомів</a:t>
            </a:r>
            <a:r>
              <a:rPr lang="en-US" dirty="0" smtClean="0">
                <a:latin typeface="Book Antiqua" panose="02040602050305030304" pitchFamily="18" charset="0"/>
              </a:rPr>
              <a:t>, </a:t>
            </a:r>
            <a:r>
              <a:rPr lang="uk-UA" dirty="0" smtClean="0">
                <a:latin typeface="Book Antiqua" panose="02040602050305030304" pitchFamily="18" charset="0"/>
              </a:rPr>
              <a:t>експресивних </a:t>
            </a:r>
            <a:r>
              <a:rPr lang="uk-UA" dirty="0">
                <a:latin typeface="Book Antiqua" panose="02040602050305030304" pitchFamily="18" charset="0"/>
              </a:rPr>
              <a:t>засобів, функціонально-стилістичної належності тощо. </a:t>
            </a:r>
            <a:endParaRPr lang="ru-RU" dirty="0">
              <a:latin typeface="Book Antiqua" panose="0204060205030503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71" y="4647770"/>
            <a:ext cx="3140937" cy="21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Book Antiqua" panose="02040602050305030304" pitchFamily="18" charset="0"/>
              </a:rPr>
              <a:t>Термін «стилістика» походить від слова «стиль», яке з часів Давньої Греції вживалося лише по відношенню до літератури і лише у  </a:t>
            </a:r>
            <a:r>
              <a:rPr lang="es-ES" sz="2000" dirty="0">
                <a:latin typeface="Book Antiqua" panose="02040602050305030304" pitchFamily="18" charset="0"/>
                <a:hlinkClick r:id="rId2" tooltip="Siglo XVIII"/>
              </a:rPr>
              <a:t>XVIII</a:t>
            </a:r>
            <a:r>
              <a:rPr lang="uk-UA" sz="2000" dirty="0">
                <a:latin typeface="Book Antiqua" panose="02040602050305030304" pitchFamily="18" charset="0"/>
              </a:rPr>
              <a:t> ст. перейшло на інші сфери життя: індустрію моди, архітектуру, музику, тощо.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365760"/>
            <a:ext cx="4227642" cy="4982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86" y="401615"/>
            <a:ext cx="1117234" cy="19483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20">
            <a:off x="6943095" y="4618715"/>
            <a:ext cx="3762077" cy="19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5232" y="0"/>
            <a:ext cx="6281873" cy="5248622"/>
          </a:xfrm>
        </p:spPr>
        <p:txBody>
          <a:bodyPr>
            <a:normAutofit/>
          </a:bodyPr>
          <a:lstStyle/>
          <a:p>
            <a:r>
              <a:rPr lang="uk-UA" b="1" dirty="0">
                <a:latin typeface="Book Antiqua" panose="02040602050305030304" pitchFamily="18" charset="0"/>
              </a:rPr>
              <a:t>Літературний стиль </a:t>
            </a:r>
            <a:r>
              <a:rPr lang="uk-UA" dirty="0">
                <a:latin typeface="Book Antiqua" panose="02040602050305030304" pitchFamily="18" charset="0"/>
              </a:rPr>
              <a:t>– це спосіб вираження, характерний для окремого письменника (</a:t>
            </a:r>
            <a:r>
              <a:rPr lang="en-US" i="1" dirty="0" err="1">
                <a:latin typeface="Book Antiqua" panose="02040602050305030304" pitchFamily="18" charset="0"/>
              </a:rPr>
              <a:t>estilo</a:t>
            </a:r>
            <a:r>
              <a:rPr lang="en-US" i="1" dirty="0">
                <a:latin typeface="Book Antiqua" panose="02040602050305030304" pitchFamily="18" charset="0"/>
              </a:rPr>
              <a:t> de Cervantes</a:t>
            </a:r>
            <a:r>
              <a:rPr lang="uk-UA" dirty="0">
                <a:latin typeface="Book Antiqua" panose="02040602050305030304" pitchFamily="18" charset="0"/>
              </a:rPr>
              <a:t>), літературного напряму (</a:t>
            </a:r>
            <a:r>
              <a:rPr lang="en-US" i="1" dirty="0" err="1">
                <a:latin typeface="Book Antiqua" panose="02040602050305030304" pitchFamily="18" charset="0"/>
              </a:rPr>
              <a:t>Renacimiento</a:t>
            </a:r>
            <a:r>
              <a:rPr lang="uk-UA" i="1" dirty="0">
                <a:latin typeface="Book Antiqua" panose="02040602050305030304" pitchFamily="18" charset="0"/>
              </a:rPr>
              <a:t>, </a:t>
            </a:r>
            <a:r>
              <a:rPr lang="en-US" i="1" dirty="0" err="1">
                <a:latin typeface="Book Antiqua" panose="02040602050305030304" pitchFamily="18" charset="0"/>
              </a:rPr>
              <a:t>Baroco</a:t>
            </a:r>
            <a:r>
              <a:rPr lang="uk-UA" i="1" dirty="0">
                <a:latin typeface="Book Antiqua" panose="02040602050305030304" pitchFamily="18" charset="0"/>
              </a:rPr>
              <a:t>, </a:t>
            </a:r>
            <a:r>
              <a:rPr lang="en-US" i="1" dirty="0" err="1">
                <a:latin typeface="Book Antiqua" panose="02040602050305030304" pitchFamily="18" charset="0"/>
              </a:rPr>
              <a:t>Ilustraci</a:t>
            </a:r>
            <a:r>
              <a:rPr lang="es-ES" i="1" dirty="0">
                <a:latin typeface="Book Antiqua" panose="02040602050305030304" pitchFamily="18" charset="0"/>
              </a:rPr>
              <a:t>ó</a:t>
            </a:r>
            <a:r>
              <a:rPr lang="en-US" i="1" dirty="0">
                <a:latin typeface="Book Antiqua" panose="02040602050305030304" pitchFamily="18" charset="0"/>
              </a:rPr>
              <a:t>n</a:t>
            </a:r>
            <a:r>
              <a:rPr lang="uk-UA" i="1" dirty="0">
                <a:latin typeface="Book Antiqua" panose="02040602050305030304" pitchFamily="18" charset="0"/>
              </a:rPr>
              <a:t>, </a:t>
            </a:r>
            <a:r>
              <a:rPr lang="en-US" i="1" dirty="0" err="1">
                <a:latin typeface="Book Antiqua" panose="02040602050305030304" pitchFamily="18" charset="0"/>
              </a:rPr>
              <a:t>Realismo</a:t>
            </a:r>
            <a:r>
              <a:rPr lang="uk-UA" dirty="0">
                <a:latin typeface="Book Antiqua" panose="02040602050305030304" pitchFamily="18" charset="0"/>
              </a:rPr>
              <a:t>…), літературної школи  (згадаймо </a:t>
            </a:r>
            <a:r>
              <a:rPr lang="en-US" i="1" dirty="0" err="1">
                <a:latin typeface="Book Antiqua" panose="02040602050305030304" pitchFamily="18" charset="0"/>
              </a:rPr>
              <a:t>culteranismo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uk-UA" dirty="0">
                <a:latin typeface="Book Antiqua" panose="02040602050305030304" pitchFamily="18" charset="0"/>
              </a:rPr>
              <a:t>та </a:t>
            </a:r>
            <a:r>
              <a:rPr lang="en-US" i="1" dirty="0" err="1">
                <a:latin typeface="Book Antiqua" panose="02040602050305030304" pitchFamily="18" charset="0"/>
              </a:rPr>
              <a:t>conceptismo</a:t>
            </a:r>
            <a:r>
              <a:rPr lang="uk-UA" dirty="0">
                <a:latin typeface="Book Antiqua" panose="02040602050305030304" pitchFamily="18" charset="0"/>
              </a:rPr>
              <a:t> в літературі </a:t>
            </a:r>
            <a:r>
              <a:rPr lang="uk-UA">
                <a:latin typeface="Book Antiqua" panose="02040602050305030304" pitchFamily="18" charset="0"/>
              </a:rPr>
              <a:t>іспанського </a:t>
            </a:r>
            <a:r>
              <a:rPr lang="uk-UA" smtClean="0">
                <a:latin typeface="Book Antiqua" panose="02040602050305030304" pitchFamily="18" charset="0"/>
              </a:rPr>
              <a:t>Бароко</a:t>
            </a:r>
            <a:r>
              <a:rPr lang="uk-UA" dirty="0">
                <a:latin typeface="Book Antiqua" panose="02040602050305030304" pitchFamily="18" charset="0"/>
              </a:rPr>
              <a:t>). 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uk-UA" dirty="0">
                <a:latin typeface="Book Antiqua" panose="02040602050305030304" pitchFamily="18" charset="0"/>
              </a:rPr>
              <a:t>Неможливо уявити літературний твір без стилістичних прийомів: тропів  та фігур. Деякі з них, такі як метафора, метонімії, уособлення, тощо, вам знайомі з попередніх курсів. Але стилістику не цікавить метафора на кшталт «ніжка» (стола).  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89" y="2349925"/>
            <a:ext cx="3225021" cy="249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22" y="4032504"/>
            <a:ext cx="2095577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200" dirty="0">
                <a:latin typeface="Book Antiqua" panose="02040602050305030304" pitchFamily="18" charset="0"/>
              </a:rPr>
              <a:t>Інтерес для стилістики представляють </a:t>
            </a:r>
            <a:r>
              <a:rPr lang="uk-UA" sz="2200" b="1" dirty="0">
                <a:latin typeface="Book Antiqua" panose="02040602050305030304" pitchFamily="18" charset="0"/>
              </a:rPr>
              <a:t>оригінальні</a:t>
            </a:r>
            <a:r>
              <a:rPr lang="uk-UA" sz="2200" dirty="0">
                <a:latin typeface="Book Antiqua" panose="02040602050305030304" pitchFamily="18" charset="0"/>
              </a:rPr>
              <a:t> тропи: </a:t>
            </a:r>
            <a:endParaRPr lang="en-US" sz="2200" dirty="0" smtClean="0">
              <a:latin typeface="Book Antiqua" panose="02040602050305030304" pitchFamily="18" charset="0"/>
            </a:endParaRPr>
          </a:p>
          <a:p>
            <a:endParaRPr lang="ru-RU" sz="22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s-ES_tradnl" sz="2800" b="1" i="1" dirty="0" smtClean="0">
                <a:latin typeface="Book Antiqua" panose="02040602050305030304" pitchFamily="18" charset="0"/>
              </a:rPr>
              <a:t>¡</a:t>
            </a:r>
            <a:r>
              <a:rPr lang="es-ES_tradnl" sz="2800" b="1" i="1" dirty="0">
                <a:latin typeface="Book Antiqua" panose="02040602050305030304" pitchFamily="18" charset="0"/>
              </a:rPr>
              <a:t>Oh, guitarra</a:t>
            </a:r>
            <a:r>
              <a:rPr lang="uk-UA" sz="2800" b="1" i="1" dirty="0">
                <a:latin typeface="Book Antiqua" panose="02040602050305030304" pitchFamily="18" charset="0"/>
              </a:rPr>
              <a:t>!</a:t>
            </a:r>
            <a:endParaRPr lang="ru-RU" sz="28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s-ES_tradnl" sz="2800" b="1" i="1" dirty="0" smtClean="0">
                <a:latin typeface="Book Antiqua" panose="02040602050305030304" pitchFamily="18" charset="0"/>
              </a:rPr>
              <a:t>corazón malherido</a:t>
            </a:r>
            <a:endParaRPr lang="ru-RU" sz="2800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s-ES_tradnl" sz="2800" b="1" i="1" dirty="0" smtClean="0">
                <a:latin typeface="Book Antiqua" panose="02040602050305030304" pitchFamily="18" charset="0"/>
              </a:rPr>
              <a:t>por </a:t>
            </a:r>
            <a:r>
              <a:rPr lang="es-ES_tradnl" sz="2800" b="1" i="1" dirty="0">
                <a:latin typeface="Book Antiqua" panose="02040602050305030304" pitchFamily="18" charset="0"/>
              </a:rPr>
              <a:t>cinco espadas. </a:t>
            </a:r>
            <a:endParaRPr lang="es-ES_tradnl" sz="2800" b="1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200" dirty="0">
              <a:latin typeface="Book Antiqua" panose="02040602050305030304" pitchFamily="18" charset="0"/>
            </a:endParaRPr>
          </a:p>
          <a:p>
            <a:r>
              <a:rPr lang="uk-UA" sz="2200" dirty="0">
                <a:latin typeface="Book Antiqua" panose="02040602050305030304" pitchFamily="18" charset="0"/>
              </a:rPr>
              <a:t>Чому для Гарсіа </a:t>
            </a:r>
            <a:r>
              <a:rPr lang="uk-UA" sz="2200" dirty="0" smtClean="0">
                <a:latin typeface="Book Antiqua" panose="02040602050305030304" pitchFamily="18" charset="0"/>
              </a:rPr>
              <a:t>Лорки</a:t>
            </a:r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r>
              <a:rPr lang="es-ES_tradnl" sz="2200" b="1" i="1" dirty="0" smtClean="0">
                <a:latin typeface="Book Antiqua" panose="02040602050305030304" pitchFamily="18" charset="0"/>
              </a:rPr>
              <a:t>guitarra </a:t>
            </a:r>
            <a:r>
              <a:rPr lang="uk-UA" sz="2200" b="1" i="1" dirty="0" smtClean="0">
                <a:latin typeface="Book Antiqua" panose="02040602050305030304" pitchFamily="18" charset="0"/>
              </a:rPr>
              <a:t>=</a:t>
            </a:r>
            <a:r>
              <a:rPr lang="en-US" sz="2200" b="1" i="1" dirty="0" smtClean="0">
                <a:latin typeface="Book Antiqua" panose="02040602050305030304" pitchFamily="18" charset="0"/>
              </a:rPr>
              <a:t> </a:t>
            </a:r>
            <a:r>
              <a:rPr lang="es-ES_tradnl" sz="2200" b="1" i="1" dirty="0" smtClean="0">
                <a:latin typeface="Book Antiqua" panose="02040602050305030304" pitchFamily="18" charset="0"/>
              </a:rPr>
              <a:t>corazón</a:t>
            </a:r>
            <a:r>
              <a:rPr lang="uk-UA" sz="2200" dirty="0">
                <a:latin typeface="Book Antiqua" panose="02040602050305030304" pitchFamily="18" charset="0"/>
              </a:rPr>
              <a:t>?  </a:t>
            </a:r>
            <a:endParaRPr lang="en-US" sz="2200" dirty="0" smtClean="0">
              <a:latin typeface="Book Antiqua" panose="02040602050305030304" pitchFamily="18" charset="0"/>
            </a:endParaRPr>
          </a:p>
          <a:p>
            <a:r>
              <a:rPr lang="uk-UA" sz="2200" dirty="0" smtClean="0">
                <a:latin typeface="Book Antiqua" panose="02040602050305030304" pitchFamily="18" charset="0"/>
              </a:rPr>
              <a:t>І </a:t>
            </a:r>
            <a:r>
              <a:rPr lang="uk-UA" sz="2200" dirty="0">
                <a:latin typeface="Book Antiqua" panose="02040602050305030304" pitchFamily="18" charset="0"/>
              </a:rPr>
              <a:t>що означають</a:t>
            </a:r>
            <a:r>
              <a:rPr lang="uk-UA" sz="2200" i="1" dirty="0">
                <a:latin typeface="Book Antiqua" panose="02040602050305030304" pitchFamily="18" charset="0"/>
              </a:rPr>
              <a:t> </a:t>
            </a:r>
            <a:r>
              <a:rPr lang="es-ES_tradnl" sz="2200" b="1" i="1" dirty="0">
                <a:latin typeface="Book Antiqua" panose="02040602050305030304" pitchFamily="18" charset="0"/>
              </a:rPr>
              <a:t>cinco espadas</a:t>
            </a:r>
            <a:r>
              <a:rPr lang="es-ES_tradnl" sz="2200" i="1" dirty="0">
                <a:latin typeface="Book Antiqua" panose="02040602050305030304" pitchFamily="18" charset="0"/>
              </a:rPr>
              <a:t> </a:t>
            </a:r>
            <a:r>
              <a:rPr lang="uk-UA" sz="2200" dirty="0">
                <a:latin typeface="Book Antiqua" panose="02040602050305030304" pitchFamily="18" charset="0"/>
              </a:rPr>
              <a:t>(«п’ять шпаг»)? </a:t>
            </a:r>
            <a:endParaRPr lang="ru-RU" sz="2200" dirty="0">
              <a:latin typeface="Book Antiqua" panose="0204060205030503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35" y="1931437"/>
            <a:ext cx="2581090" cy="2157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1851">
            <a:off x="-17142" y="1906546"/>
            <a:ext cx="5087640" cy="2543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91206">
            <a:off x="1395489" y="494366"/>
            <a:ext cx="2783841" cy="55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dirty="0">
                <a:latin typeface="Book Antiqua" panose="02040602050305030304" pitchFamily="18" charset="0"/>
              </a:rPr>
              <a:t>Зараз, під час російсько-української війни, особливої актуальності набуває висловлювання Джона Кеннеді: 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ru-RU" b="1" i="1" dirty="0" err="1" smtClean="0">
                <a:latin typeface="Book Antiqua" panose="02040602050305030304" pitchFamily="18" charset="0"/>
              </a:rPr>
              <a:t>Ask</a:t>
            </a:r>
            <a:r>
              <a:rPr lang="ru-RU" b="1" i="1" dirty="0" smtClean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not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what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your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country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can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do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for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you</a:t>
            </a:r>
            <a:r>
              <a:rPr lang="uk-UA" b="1" i="1" dirty="0">
                <a:latin typeface="Book Antiqua" panose="02040602050305030304" pitchFamily="18" charset="0"/>
              </a:rPr>
              <a:t> – </a:t>
            </a:r>
            <a:r>
              <a:rPr lang="ru-RU" b="1" i="1" dirty="0" err="1">
                <a:latin typeface="Book Antiqua" panose="02040602050305030304" pitchFamily="18" charset="0"/>
              </a:rPr>
              <a:t>ask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what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you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can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do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for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your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latin typeface="Book Antiqua" panose="02040602050305030304" pitchFamily="18" charset="0"/>
              </a:rPr>
              <a:t>country</a:t>
            </a:r>
            <a:r>
              <a:rPr lang="uk-UA" b="1" i="1" dirty="0">
                <a:latin typeface="Book Antiqua" panose="02040602050305030304" pitchFamily="18" charset="0"/>
              </a:rPr>
              <a:t>. </a:t>
            </a:r>
            <a:r>
              <a:rPr lang="uk-UA" dirty="0">
                <a:latin typeface="Book Antiqua" panose="02040602050305030304" pitchFamily="18" charset="0"/>
              </a:rPr>
              <a:t>(«</a:t>
            </a:r>
            <a:r>
              <a:rPr lang="ru-RU" dirty="0">
                <a:latin typeface="Book Antiqua" panose="02040602050305030304" pitchFamily="18" charset="0"/>
              </a:rPr>
              <a:t>Не питайте, </a:t>
            </a:r>
            <a:r>
              <a:rPr lang="ru-RU" dirty="0" err="1">
                <a:latin typeface="Book Antiqua" panose="02040602050305030304" pitchFamily="18" charset="0"/>
              </a:rPr>
              <a:t>що</a:t>
            </a:r>
            <a:r>
              <a:rPr lang="ru-RU" dirty="0">
                <a:latin typeface="Book Antiqua" panose="02040602050305030304" pitchFamily="18" charset="0"/>
              </a:rPr>
              <a:t> ваша </a:t>
            </a:r>
            <a:r>
              <a:rPr lang="ru-RU" dirty="0" err="1">
                <a:latin typeface="Book Antiqua" panose="02040602050305030304" pitchFamily="18" charset="0"/>
              </a:rPr>
              <a:t>країна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може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зробити</a:t>
            </a:r>
            <a:r>
              <a:rPr lang="ru-RU" dirty="0">
                <a:latin typeface="Book Antiqua" panose="02040602050305030304" pitchFamily="18" charset="0"/>
              </a:rPr>
              <a:t> для вас - запитайте, </a:t>
            </a:r>
            <a:r>
              <a:rPr lang="ru-RU" dirty="0" err="1">
                <a:latin typeface="Book Antiqua" panose="02040602050305030304" pitchFamily="18" charset="0"/>
              </a:rPr>
              <a:t>що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ви</a:t>
            </a:r>
            <a:r>
              <a:rPr lang="ru-RU" dirty="0">
                <a:latin typeface="Book Antiqua" panose="02040602050305030304" pitchFamily="18" charset="0"/>
              </a:rPr>
              <a:t> можете </a:t>
            </a:r>
            <a:r>
              <a:rPr lang="ru-RU" dirty="0" err="1">
                <a:latin typeface="Book Antiqua" panose="02040602050305030304" pitchFamily="18" charset="0"/>
              </a:rPr>
              <a:t>зробити</a:t>
            </a:r>
            <a:r>
              <a:rPr lang="ru-RU" dirty="0">
                <a:latin typeface="Book Antiqua" panose="02040602050305030304" pitchFamily="18" charset="0"/>
              </a:rPr>
              <a:t> для </a:t>
            </a:r>
            <a:r>
              <a:rPr lang="ru-RU" dirty="0" err="1">
                <a:latin typeface="Book Antiqua" panose="02040602050305030304" pitchFamily="18" charset="0"/>
              </a:rPr>
              <a:t>своєї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країни</a:t>
            </a:r>
            <a:r>
              <a:rPr lang="uk-UA" dirty="0">
                <a:latin typeface="Book Antiqua" panose="02040602050305030304" pitchFamily="18" charset="0"/>
              </a:rPr>
              <a:t>»)</a:t>
            </a:r>
            <a:r>
              <a:rPr lang="ru-RU" i="1" dirty="0">
                <a:latin typeface="Book Antiqua" panose="02040602050305030304" pitchFamily="18" charset="0"/>
              </a:rPr>
              <a:t>.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uk-UA" dirty="0">
                <a:latin typeface="Book Antiqua" panose="02040602050305030304" pitchFamily="18" charset="0"/>
              </a:rPr>
              <a:t>Зміст цього короткого фрагменту посилюють такі стилістичні фігури, як </a:t>
            </a:r>
            <a:r>
              <a:rPr lang="uk-UA" b="1" dirty="0">
                <a:latin typeface="Book Antiqua" panose="02040602050305030304" pitchFamily="18" charset="0"/>
              </a:rPr>
              <a:t>хіазм, анафора, антитеза</a:t>
            </a:r>
            <a:r>
              <a:rPr lang="uk-UA" dirty="0">
                <a:latin typeface="Book Antiqua" panose="02040602050305030304" pitchFamily="18" charset="0"/>
              </a:rPr>
              <a:t>. 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0" y="464667"/>
            <a:ext cx="3741574" cy="44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2993" y="-73892"/>
            <a:ext cx="6281873" cy="5248622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Book Antiqua" panose="02040602050305030304" pitchFamily="18" charset="0"/>
              </a:rPr>
              <a:t>А який стилістичний прийом у цьому жарті</a:t>
            </a:r>
            <a:r>
              <a:rPr lang="uk-UA" sz="2000" dirty="0" smtClean="0">
                <a:latin typeface="Book Antiqua" panose="02040602050305030304" pitchFamily="18" charset="0"/>
              </a:rPr>
              <a:t>?</a:t>
            </a:r>
            <a:endParaRPr lang="en-US" sz="2000" dirty="0" smtClean="0">
              <a:latin typeface="Book Antiqua" panose="02040602050305030304" pitchFamily="18" charset="0"/>
            </a:endParaRP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s-ES_tradnl" sz="2000" b="1" dirty="0">
                <a:latin typeface="Book Antiqua" panose="02040602050305030304" pitchFamily="18" charset="0"/>
              </a:rPr>
              <a:t>—¿</a:t>
            </a:r>
            <a:r>
              <a:rPr lang="es-ES_tradnl" sz="2000" b="1" i="1" dirty="0">
                <a:latin typeface="Book Antiqua" panose="02040602050305030304" pitchFamily="18" charset="0"/>
              </a:rPr>
              <a:t>Qué dijo el estudiante flojo al río?</a:t>
            </a:r>
            <a:endParaRPr lang="ru-RU" sz="20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s-ES_tradnl" sz="2000" b="1" i="1" dirty="0">
                <a:latin typeface="Book Antiqua" panose="02040602050305030304" pitchFamily="18" charset="0"/>
              </a:rPr>
              <a:t>— Feliz tú que puedes seguir tu curso sin moverte del lecho</a:t>
            </a:r>
            <a:r>
              <a:rPr lang="uk-UA" sz="2000" b="1" dirty="0">
                <a:latin typeface="Book Antiqua" panose="02040602050305030304" pitchFamily="18" charset="0"/>
              </a:rPr>
              <a:t>. </a:t>
            </a:r>
            <a:endParaRPr lang="en-US" sz="2000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Book Antiqua" panose="02040602050305030304" pitchFamily="18" charset="0"/>
            </a:endParaRPr>
          </a:p>
          <a:p>
            <a:r>
              <a:rPr lang="uk-UA" sz="2000" dirty="0">
                <a:latin typeface="Book Antiqua" panose="02040602050305030304" pitchFamily="18" charset="0"/>
              </a:rPr>
              <a:t>Хочете дізнатися? Запрошую на мій курс</a:t>
            </a:r>
            <a:r>
              <a:rPr lang="uk-UA" sz="2000" dirty="0" smtClean="0">
                <a:latin typeface="Book Antiqua" panose="02040602050305030304" pitchFamily="18" charset="0"/>
              </a:rPr>
              <a:t>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298"/>
            <a:ext cx="8231474" cy="5234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5" y="2528596"/>
            <a:ext cx="2164702" cy="4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90</TotalTime>
  <Words>323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Book Antiqua</vt:lpstr>
      <vt:lpstr>Calibri Light</vt:lpstr>
      <vt:lpstr>Rockwell</vt:lpstr>
      <vt:lpstr>Wingdings</vt:lpstr>
      <vt:lpstr>Atlas</vt:lpstr>
      <vt:lpstr>ПРЕЗЕНТАЦІЯ КУРСУ   «СТИЛІСТИКА ІСПАНСЬКОЇ МОВИ»</vt:lpstr>
      <vt:lpstr>Мета курсу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КУРСУ   «СТИЛІСТИКА ІСПАНСЬКОЇ МОВИ»</dc:title>
  <dc:creator>Olga Sverdlova</dc:creator>
  <cp:lastModifiedBy>Olga Sverdlova</cp:lastModifiedBy>
  <cp:revision>12</cp:revision>
  <dcterms:created xsi:type="dcterms:W3CDTF">2020-06-02T17:41:28Z</dcterms:created>
  <dcterms:modified xsi:type="dcterms:W3CDTF">2020-06-03T07:24:48Z</dcterms:modified>
</cp:coreProperties>
</file>